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AwakenedByScience@gmail.com" TargetMode="Externa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tif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e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tif"/><Relationship Id="rId3" Type="http://schemas.openxmlformats.org/officeDocument/2006/relationships/image" Target="../media/image9.jpe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e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e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e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e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eg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e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e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mailto:AwakenedByScience@gmail.com" TargetMode="Externa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g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xfrm>
            <a:off x="1270000" y="519211"/>
            <a:ext cx="10464800" cy="269388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Scientific Evidence for the Existence of God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xfrm>
            <a:off x="1155700" y="3974256"/>
            <a:ext cx="10464800" cy="1805088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/>
            </a:pPr>
            <a:r>
              <a:rPr sz="5000"/>
              <a:t>by Perry Lanaro</a:t>
            </a:r>
            <a:endParaRPr sz="5000"/>
          </a:p>
          <a:p>
            <a:pPr lvl="0">
              <a:lnSpc>
                <a:spcPct val="120000"/>
              </a:lnSpc>
              <a:defRPr sz="1800"/>
            </a:pPr>
            <a:r>
              <a:rPr sz="5000">
                <a:hlinkClick r:id="rId2" invalidUrl="" action="" tgtFrame="" tooltip="" history="1" highlightClick="0" endSnd="0"/>
              </a:rPr>
              <a:t>AwakenedByScience@gmail.com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90727">
              <a:defRPr sz="1800"/>
            </a:pPr>
            <a:r>
              <a:rPr sz="6719"/>
              <a:t>Universe had a Beginning</a:t>
            </a:r>
            <a:endParaRPr sz="6719"/>
          </a:p>
          <a:p>
            <a:pPr lvl="0" defTabSz="490727">
              <a:defRPr sz="1800"/>
            </a:pPr>
            <a:r>
              <a:rPr sz="6719"/>
              <a:t>(Big Bang Cosmology)</a:t>
            </a:r>
          </a:p>
        </p:txBody>
      </p:sp>
      <p:pic>
        <p:nvPicPr>
          <p:cNvPr id="54" name="Unknown-8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51877" y="2532069"/>
            <a:ext cx="7059362" cy="62323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xfrm>
            <a:off x="1231900" y="279400"/>
            <a:ext cx="11104265" cy="5194598"/>
          </a:xfrm>
          <a:prstGeom prst="rect">
            <a:avLst/>
          </a:prstGeom>
        </p:spPr>
        <p:txBody>
          <a:bodyPr/>
          <a:lstStyle/>
          <a:p>
            <a:pPr lvl="0" algn="l" defTabSz="373887">
              <a:lnSpc>
                <a:spcPct val="120000"/>
              </a:lnSpc>
              <a:defRPr sz="1800"/>
            </a:pPr>
            <a:r>
              <a:rPr sz="6400"/>
              <a:t>Views of Time</a:t>
            </a:r>
            <a:endParaRPr sz="6400"/>
          </a:p>
          <a:p>
            <a:pPr lvl="0" marL="632177" indent="-632177" algn="l" defTabSz="373887">
              <a:lnSpc>
                <a:spcPct val="120000"/>
              </a:lnSpc>
              <a:buSzPct val="75000"/>
              <a:defRPr sz="1800"/>
            </a:pPr>
            <a:r>
              <a:rPr sz="6400"/>
              <a:t>Linear, Infinite - Steady State</a:t>
            </a:r>
            <a:endParaRPr sz="6400"/>
          </a:p>
          <a:p>
            <a:pPr lvl="0" marL="632177" indent="-632177" algn="l" defTabSz="373887">
              <a:lnSpc>
                <a:spcPct val="120000"/>
              </a:lnSpc>
              <a:buSzPct val="75000"/>
              <a:defRPr sz="1800"/>
            </a:pPr>
            <a:r>
              <a:rPr sz="6400"/>
              <a:t>Linear, Finite - Big Bang</a:t>
            </a:r>
            <a:endParaRPr sz="6400"/>
          </a:p>
          <a:p>
            <a:pPr lvl="0" marL="632177" indent="-632177" algn="l" defTabSz="373887">
              <a:lnSpc>
                <a:spcPct val="120000"/>
              </a:lnSpc>
              <a:buSzPct val="75000"/>
              <a:defRPr sz="1800"/>
            </a:pPr>
            <a:r>
              <a:rPr sz="6400"/>
              <a:t>Cyclical - Big Crunch</a:t>
            </a:r>
          </a:p>
        </p:txBody>
      </p:sp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type="title"/>
          </p:nvPr>
        </p:nvSpPr>
        <p:spPr>
          <a:xfrm>
            <a:off x="901700" y="139700"/>
            <a:ext cx="10879833" cy="4874221"/>
          </a:xfrm>
          <a:prstGeom prst="rect">
            <a:avLst/>
          </a:prstGeom>
        </p:spPr>
        <p:txBody>
          <a:bodyPr/>
          <a:lstStyle/>
          <a:p>
            <a:pPr lvl="0" algn="l" defTabSz="362204">
              <a:lnSpc>
                <a:spcPct val="120000"/>
              </a:lnSpc>
              <a:defRPr sz="1800"/>
            </a:pPr>
            <a:r>
              <a:rPr sz="6200"/>
              <a:t>Views of Time</a:t>
            </a:r>
            <a:endParaRPr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trike="sngStrike" sz="6200"/>
              <a:t>Linear, Infinite - Steady State</a:t>
            </a:r>
            <a:endParaRPr strike="sngStrike"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z="6200"/>
              <a:t>Linear, Finite - Big Bang</a:t>
            </a:r>
            <a:endParaRPr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z="6200"/>
              <a:t>Cyclical - Big Crunch</a:t>
            </a:r>
          </a:p>
        </p:txBody>
      </p:sp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title"/>
          </p:nvPr>
        </p:nvSpPr>
        <p:spPr>
          <a:xfrm>
            <a:off x="1524000" y="279400"/>
            <a:ext cx="10879833" cy="4874221"/>
          </a:xfrm>
          <a:prstGeom prst="rect">
            <a:avLst/>
          </a:prstGeom>
        </p:spPr>
        <p:txBody>
          <a:bodyPr/>
          <a:lstStyle/>
          <a:p>
            <a:pPr lvl="0" algn="l" defTabSz="362204">
              <a:lnSpc>
                <a:spcPct val="120000"/>
              </a:lnSpc>
              <a:defRPr sz="1800"/>
            </a:pPr>
            <a:r>
              <a:rPr sz="6200"/>
              <a:t>Views of Time</a:t>
            </a:r>
            <a:endParaRPr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trike="sngStrike" sz="6200"/>
              <a:t>Linear, Infinite - Steady State</a:t>
            </a:r>
            <a:endParaRPr strike="sngStrike"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z="6200"/>
              <a:t>Linear, Finite - Big Bang</a:t>
            </a:r>
            <a:endParaRPr sz="6200"/>
          </a:p>
          <a:p>
            <a:pPr lvl="0" marL="612422" indent="-612422" algn="l" defTabSz="362204">
              <a:lnSpc>
                <a:spcPct val="120000"/>
              </a:lnSpc>
              <a:buSzPct val="75000"/>
              <a:defRPr sz="1800"/>
            </a:pPr>
            <a:r>
              <a:rPr strike="sngStrike" sz="6200"/>
              <a:t>Cyclical - Big Crunch</a:t>
            </a:r>
          </a:p>
        </p:txBody>
      </p:sp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Globular Cluster</a:t>
            </a:r>
          </a:p>
        </p:txBody>
      </p:sp>
      <p:pic>
        <p:nvPicPr>
          <p:cNvPr id="63" name="Unknown-9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36574" y="2305285"/>
            <a:ext cx="7998968" cy="59915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Galactic Dust</a:t>
            </a:r>
          </a:p>
        </p:txBody>
      </p:sp>
      <p:pic>
        <p:nvPicPr>
          <p:cNvPr id="66" name="images-3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19721" y="2388803"/>
            <a:ext cx="7148697" cy="53546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ages-4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9730" y="1987726"/>
            <a:ext cx="9245340" cy="6019448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/>
          <p:nvPr/>
        </p:nvSpPr>
        <p:spPr>
          <a:xfrm>
            <a:off x="5132577" y="546099"/>
            <a:ext cx="2485645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Galaxy</a:t>
            </a:r>
          </a:p>
        </p:txBody>
      </p:sp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Distant Galaxies</a:t>
            </a:r>
          </a:p>
        </p:txBody>
      </p:sp>
      <p:pic>
        <p:nvPicPr>
          <p:cNvPr id="72" name="Unknown-1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0699" y="2891426"/>
            <a:ext cx="7962357" cy="43478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title"/>
          </p:nvPr>
        </p:nvSpPr>
        <p:spPr>
          <a:xfrm>
            <a:off x="1028700" y="976312"/>
            <a:ext cx="10464800" cy="228758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2. Laws of Physics</a:t>
            </a:r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type="title"/>
          </p:nvPr>
        </p:nvSpPr>
        <p:spPr>
          <a:xfrm>
            <a:off x="952500" y="444500"/>
            <a:ext cx="10922844" cy="182661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Ice Floats</a:t>
            </a:r>
          </a:p>
        </p:txBody>
      </p:sp>
      <p:pic>
        <p:nvPicPr>
          <p:cNvPr id="77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54728" y="2468061"/>
            <a:ext cx="8573961" cy="48174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xfrm>
            <a:off x="838200" y="167133"/>
            <a:ext cx="10702628" cy="6780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0938" y="21600"/>
                </a:lnTo>
                <a:lnTo>
                  <a:pt x="180" y="21532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pPr lvl="0" algn="l" defTabSz="496570">
              <a:lnSpc>
                <a:spcPct val="120000"/>
              </a:lnSpc>
              <a:defRPr sz="1800"/>
            </a:pPr>
            <a:r>
              <a:rPr sz="6800"/>
              <a:t>Views of Nature: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Naturalism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Young Earth Creationism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Old Earth Creationism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Theistic Evolution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type="title"/>
          </p:nvPr>
        </p:nvSpPr>
        <p:spPr>
          <a:xfrm>
            <a:off x="952500" y="444500"/>
            <a:ext cx="11099800" cy="1882180"/>
          </a:xfrm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 lvl="0">
              <a:defRPr sz="1800"/>
            </a:pPr>
            <a:r>
              <a:rPr sz="6640"/>
              <a:t>Ice Protects Lakes &amp; Oceans</a:t>
            </a:r>
          </a:p>
        </p:txBody>
      </p:sp>
      <p:pic>
        <p:nvPicPr>
          <p:cNvPr id="80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69320" y="2041981"/>
            <a:ext cx="9266160" cy="69496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952500" y="444500"/>
            <a:ext cx="11099800" cy="1595041"/>
          </a:xfrm>
          <a:prstGeom prst="rect">
            <a:avLst/>
          </a:prstGeom>
        </p:spPr>
        <p:txBody>
          <a:bodyPr/>
          <a:lstStyle>
            <a:lvl1pPr defTabSz="408940">
              <a:defRPr sz="5600"/>
            </a:lvl1pPr>
          </a:lstStyle>
          <a:p>
            <a:pPr lvl="0">
              <a:defRPr sz="1800"/>
            </a:pPr>
            <a:r>
              <a:rPr sz="5600"/>
              <a:t>Water Freezing Can Breakup Rock</a:t>
            </a:r>
          </a:p>
        </p:txBody>
      </p:sp>
      <p:pic>
        <p:nvPicPr>
          <p:cNvPr id="83" name="weathering_freezing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16160" y="2543841"/>
            <a:ext cx="9542091" cy="49830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type="title"/>
          </p:nvPr>
        </p:nvSpPr>
        <p:spPr>
          <a:xfrm>
            <a:off x="1270000" y="406499"/>
            <a:ext cx="10464800" cy="5079901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Strength Ratio of Electromagnetic Force</a:t>
            </a:r>
            <a:endParaRPr sz="8000"/>
          </a:p>
          <a:p>
            <a:pPr lvl="0">
              <a:defRPr sz="1800"/>
            </a:pPr>
            <a:r>
              <a:rPr sz="8000"/>
              <a:t> to Gravity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title"/>
          </p:nvPr>
        </p:nvSpPr>
        <p:spPr>
          <a:xfrm>
            <a:off x="-122387" y="257621"/>
            <a:ext cx="12766974" cy="4911279"/>
          </a:xfrm>
          <a:prstGeom prst="rect">
            <a:avLst/>
          </a:prstGeom>
        </p:spPr>
        <p:txBody>
          <a:bodyPr/>
          <a:lstStyle/>
          <a:p>
            <a:pPr lvl="0" defTabSz="496570">
              <a:defRPr sz="1800"/>
            </a:pPr>
            <a:r>
              <a:rPr sz="6800"/>
              <a:t>Electromagnetic Force to Gravity Ratio Fine Tuned to 1 in 10^40</a:t>
            </a:r>
            <a:endParaRPr sz="6800"/>
          </a:p>
          <a:p>
            <a:pPr lvl="0" defTabSz="496570">
              <a:defRPr sz="1800"/>
            </a:pPr>
            <a:endParaRPr sz="6800"/>
          </a:p>
          <a:p>
            <a:pPr lvl="0" defTabSz="496570">
              <a:defRPr sz="1800"/>
            </a:pPr>
            <a:r>
              <a:rPr sz="3655"/>
              <a:t>1 part in</a:t>
            </a:r>
            <a:endParaRPr sz="3655"/>
          </a:p>
          <a:p>
            <a:pPr lvl="0" defTabSz="496570">
              <a:defRPr sz="1800"/>
            </a:pPr>
            <a:r>
              <a:rPr sz="3655"/>
              <a:t>10,000,000,000,000,000,000,000,000,000,000,000,000,000.</a:t>
            </a:r>
          </a:p>
        </p:txBody>
      </p:sp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type="title"/>
          </p:nvPr>
        </p:nvSpPr>
        <p:spPr>
          <a:xfrm>
            <a:off x="1409700" y="520700"/>
            <a:ext cx="10464800" cy="5062786"/>
          </a:xfrm>
          <a:prstGeom prst="rect">
            <a:avLst/>
          </a:prstGeom>
        </p:spPr>
        <p:txBody>
          <a:bodyPr/>
          <a:lstStyle/>
          <a:p>
            <a:pPr lvl="0" defTabSz="554990">
              <a:lnSpc>
                <a:spcPct val="150000"/>
              </a:lnSpc>
              <a:defRPr sz="1800"/>
            </a:pPr>
            <a:r>
              <a:rPr sz="7600"/>
              <a:t>Fine-tuning Comparison</a:t>
            </a:r>
            <a:endParaRPr sz="7600"/>
          </a:p>
          <a:p>
            <a:pPr lvl="0" defTabSz="554990">
              <a:lnSpc>
                <a:spcPct val="150000"/>
              </a:lnSpc>
              <a:defRPr sz="1800"/>
            </a:pPr>
            <a:r>
              <a:rPr sz="7600"/>
              <a:t>EM to Gravity 1:10^40</a:t>
            </a:r>
            <a:endParaRPr sz="7600"/>
          </a:p>
          <a:p>
            <a:pPr lvl="0" defTabSz="554990">
              <a:lnSpc>
                <a:spcPct val="150000"/>
              </a:lnSpc>
              <a:defRPr sz="1800"/>
            </a:pPr>
            <a:r>
              <a:rPr sz="7600"/>
              <a:t>Ligo 1:10^23</a:t>
            </a:r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title"/>
          </p:nvPr>
        </p:nvSpPr>
        <p:spPr>
          <a:xfrm>
            <a:off x="2425700" y="444500"/>
            <a:ext cx="8528547" cy="1728887"/>
          </a:xfrm>
          <a:prstGeom prst="rect">
            <a:avLst/>
          </a:prstGeom>
        </p:spPr>
        <p:txBody>
          <a:bodyPr/>
          <a:lstStyle/>
          <a:p>
            <a:pPr lvl="0" algn="l" defTabSz="257047">
              <a:defRPr sz="1800"/>
            </a:pPr>
            <a:r>
              <a:rPr sz="3520"/>
              <a:t>Water:</a:t>
            </a:r>
            <a:endParaRPr sz="3520"/>
          </a:p>
          <a:p>
            <a:pPr lvl="0" marL="434622" indent="-434622" algn="l" defTabSz="257047">
              <a:buSzPct val="75000"/>
              <a:defRPr sz="1800"/>
            </a:pPr>
            <a:r>
              <a:rPr sz="3520"/>
              <a:t>Expands when frozen</a:t>
            </a:r>
            <a:endParaRPr sz="3520"/>
          </a:p>
          <a:p>
            <a:pPr lvl="0" marL="434622" indent="-434622" algn="l" defTabSz="257047">
              <a:buSzPct val="75000"/>
              <a:defRPr sz="1800"/>
            </a:pPr>
            <a:r>
              <a:rPr sz="3520"/>
              <a:t>Freezes at ideal temperature</a:t>
            </a:r>
          </a:p>
        </p:txBody>
      </p:sp>
      <p:pic>
        <p:nvPicPr>
          <p:cNvPr id="92" name="Unknow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90593" y="2259846"/>
            <a:ext cx="8623614" cy="5738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type="title"/>
          </p:nvPr>
        </p:nvSpPr>
        <p:spPr>
          <a:xfrm>
            <a:off x="1270000" y="63500"/>
            <a:ext cx="10464800" cy="4593184"/>
          </a:xfrm>
          <a:prstGeom prst="rect">
            <a:avLst/>
          </a:prstGeom>
        </p:spPr>
        <p:txBody>
          <a:bodyPr/>
          <a:lstStyle/>
          <a:p>
            <a:pPr lvl="0" defTabSz="531622">
              <a:defRPr sz="1800"/>
            </a:pPr>
            <a:r>
              <a:rPr sz="7280"/>
              <a:t>3. Initial Conditions of Big Bang</a:t>
            </a:r>
            <a:endParaRPr sz="7280"/>
          </a:p>
          <a:p>
            <a:pPr lvl="0" defTabSz="531622">
              <a:defRPr sz="1800"/>
            </a:pPr>
            <a:endParaRPr sz="7280"/>
          </a:p>
          <a:p>
            <a:pPr lvl="0" defTabSz="531622">
              <a:defRPr sz="1800"/>
            </a:pPr>
            <a:r>
              <a:rPr sz="7280"/>
              <a:t>Mass/Space Density</a:t>
            </a:r>
          </a:p>
        </p:txBody>
      </p:sp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xfrm>
            <a:off x="1270000" y="381000"/>
            <a:ext cx="10464800" cy="3302000"/>
          </a:xfrm>
          <a:prstGeom prst="rect">
            <a:avLst/>
          </a:prstGeom>
        </p:spPr>
        <p:txBody>
          <a:bodyPr/>
          <a:lstStyle>
            <a:lvl1pPr defTabSz="531622">
              <a:defRPr sz="7280"/>
            </a:lvl1pPr>
          </a:lstStyle>
          <a:p>
            <a:pPr lvl="0">
              <a:defRPr sz="1800"/>
            </a:pPr>
            <a:r>
              <a:rPr sz="7280"/>
              <a:t>4. Formation of Galaxies, Stars and Planets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type="title"/>
          </p:nvPr>
        </p:nvSpPr>
        <p:spPr>
          <a:xfrm>
            <a:off x="701426" y="812800"/>
            <a:ext cx="11836352" cy="5421611"/>
          </a:xfrm>
          <a:prstGeom prst="rect">
            <a:avLst/>
          </a:prstGeom>
        </p:spPr>
        <p:txBody>
          <a:bodyPr/>
          <a:lstStyle/>
          <a:p>
            <a:pPr lvl="0" algn="l" defTabSz="338835">
              <a:lnSpc>
                <a:spcPct val="120000"/>
              </a:lnSpc>
              <a:defRPr sz="1800"/>
            </a:pPr>
            <a:r>
              <a:rPr sz="4640"/>
              <a:t>Design Factors Required to Sustain:</a:t>
            </a:r>
            <a:endParaRPr sz="4640"/>
          </a:p>
          <a:p>
            <a:pPr lvl="0" marL="572911" indent="-572911" algn="l" defTabSz="338835">
              <a:lnSpc>
                <a:spcPct val="120000"/>
              </a:lnSpc>
              <a:buSzPct val="75000"/>
              <a:defRPr sz="1800"/>
            </a:pPr>
            <a:r>
              <a:rPr sz="4640"/>
              <a:t>501 - bacteria for a few months</a:t>
            </a:r>
            <a:endParaRPr sz="4640"/>
          </a:p>
          <a:p>
            <a:pPr lvl="0" marL="572911" indent="-572911" algn="l" defTabSz="338835">
              <a:lnSpc>
                <a:spcPct val="120000"/>
              </a:lnSpc>
              <a:buSzPct val="75000"/>
              <a:defRPr sz="1800"/>
            </a:pPr>
            <a:r>
              <a:rPr sz="4640"/>
              <a:t>676 - bacteria for 3 billion years</a:t>
            </a:r>
            <a:endParaRPr sz="4640"/>
          </a:p>
          <a:p>
            <a:pPr lvl="0" marL="572911" indent="-572911" algn="l" defTabSz="338835">
              <a:lnSpc>
                <a:spcPct val="120000"/>
              </a:lnSpc>
              <a:buSzPct val="75000"/>
              <a:defRPr sz="1800"/>
            </a:pPr>
            <a:r>
              <a:rPr sz="4640"/>
              <a:t>816 - advanced life &amp; high tech civilization</a:t>
            </a:r>
            <a:endParaRPr sz="4640"/>
          </a:p>
          <a:p>
            <a:pPr lvl="0" algn="l" defTabSz="338835">
              <a:lnSpc>
                <a:spcPct val="120000"/>
              </a:lnSpc>
              <a:defRPr sz="1800"/>
            </a:pPr>
            <a:endParaRPr sz="4640"/>
          </a:p>
          <a:p>
            <a:pPr lvl="0" defTabSz="338835">
              <a:lnSpc>
                <a:spcPct val="120000"/>
              </a:lnSpc>
              <a:defRPr sz="1800"/>
            </a:pPr>
            <a:r>
              <a:rPr sz="4640"/>
              <a:t>(data as of 2008)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xfrm>
            <a:off x="1117600" y="4191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 defTabSz="484886">
              <a:defRPr sz="1800"/>
            </a:pPr>
            <a:r>
              <a:rPr sz="6640"/>
              <a:t>5. Origin of Life</a:t>
            </a:r>
            <a:endParaRPr sz="6640"/>
          </a:p>
          <a:p>
            <a:pPr lvl="0" defTabSz="484886">
              <a:defRPr sz="1800"/>
            </a:pPr>
            <a:endParaRPr sz="6640"/>
          </a:p>
          <a:p>
            <a:pPr lvl="0" defTabSz="484886">
              <a:defRPr sz="1800"/>
            </a:pPr>
            <a:r>
              <a:rPr sz="6640"/>
              <a:t>First single celled organism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xfrm>
            <a:off x="1054100" y="12319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 defTabSz="467359">
              <a:defRPr sz="1800"/>
            </a:pPr>
            <a:r>
              <a:rPr sz="6400"/>
              <a:t>1. Beginning of our Universe</a:t>
            </a:r>
            <a:endParaRPr sz="6400"/>
          </a:p>
          <a:p>
            <a:pPr lvl="0" defTabSz="467359">
              <a:defRPr sz="1800"/>
            </a:pPr>
            <a:endParaRPr sz="6400"/>
          </a:p>
          <a:p>
            <a:pPr lvl="0" defTabSz="467359">
              <a:defRPr sz="1800"/>
            </a:pPr>
            <a:r>
              <a:rPr sz="6400"/>
              <a:t>Big Bang Cosmology</a:t>
            </a:r>
          </a:p>
        </p:txBody>
      </p:sp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title"/>
          </p:nvPr>
        </p:nvSpPr>
        <p:spPr>
          <a:xfrm>
            <a:off x="1041400" y="215900"/>
            <a:ext cx="10922000" cy="5332413"/>
          </a:xfrm>
          <a:prstGeom prst="rect">
            <a:avLst/>
          </a:prstGeom>
        </p:spPr>
        <p:txBody>
          <a:bodyPr/>
          <a:lstStyle/>
          <a:p>
            <a:pPr lvl="0" algn="l" defTabSz="496570">
              <a:lnSpc>
                <a:spcPct val="120000"/>
              </a:lnSpc>
              <a:defRPr sz="1800"/>
            </a:pPr>
            <a:r>
              <a:rPr sz="6800"/>
              <a:t>Single Celled Life types: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Parasitic - 500 genes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Heterotroph - 1350 genes</a:t>
            </a:r>
            <a:endParaRPr sz="6800"/>
          </a:p>
          <a:p>
            <a:pPr lvl="0" marL="839611" indent="-839611" algn="l" defTabSz="496570">
              <a:lnSpc>
                <a:spcPct val="120000"/>
              </a:lnSpc>
              <a:buSzPct val="75000"/>
              <a:defRPr sz="1800"/>
            </a:pPr>
            <a:r>
              <a:rPr sz="6800"/>
              <a:t>Autotroph - 1600 genes</a:t>
            </a:r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DNA Structure</a:t>
            </a:r>
          </a:p>
        </p:txBody>
      </p:sp>
      <p:pic>
        <p:nvPicPr>
          <p:cNvPr id="105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35597" y="3055541"/>
            <a:ext cx="3678184" cy="48229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Unknown-3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986148" y="2838365"/>
            <a:ext cx="2136520" cy="52572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37463">
              <a:defRPr sz="7360"/>
            </a:lvl1pPr>
          </a:lstStyle>
          <a:p>
            <a:pPr lvl="0">
              <a:defRPr sz="1800"/>
            </a:pPr>
            <a:r>
              <a:rPr sz="7360"/>
              <a:t>DNA - Zipper Comparison</a:t>
            </a:r>
          </a:p>
        </p:txBody>
      </p:sp>
      <p:pic>
        <p:nvPicPr>
          <p:cNvPr id="109" name="Unknown-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80889" y="2421459"/>
            <a:ext cx="4661767" cy="61126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Unknown-5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36705" y="2392381"/>
            <a:ext cx="4125379" cy="62218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title"/>
          </p:nvPr>
        </p:nvSpPr>
        <p:spPr>
          <a:xfrm>
            <a:off x="495300" y="723900"/>
            <a:ext cx="12198549" cy="4530180"/>
          </a:xfrm>
          <a:prstGeom prst="rect">
            <a:avLst/>
          </a:prstGeom>
        </p:spPr>
        <p:txBody>
          <a:bodyPr/>
          <a:lstStyle/>
          <a:p>
            <a:pPr lvl="0" algn="l" defTabSz="461518">
              <a:lnSpc>
                <a:spcPct val="120000"/>
              </a:lnSpc>
              <a:defRPr sz="1800"/>
            </a:pPr>
            <a:r>
              <a:rPr sz="6320"/>
              <a:t>Autotrophic DNA</a:t>
            </a:r>
            <a:endParaRPr sz="6320"/>
          </a:p>
          <a:p>
            <a:pPr lvl="0" marL="780344" indent="-780344" algn="l" defTabSz="461518">
              <a:lnSpc>
                <a:spcPct val="120000"/>
              </a:lnSpc>
              <a:buSzPct val="75000"/>
              <a:defRPr sz="1800"/>
            </a:pPr>
            <a:r>
              <a:rPr sz="6320"/>
              <a:t>~ 3,000,000 base pairs</a:t>
            </a:r>
            <a:endParaRPr sz="6320"/>
          </a:p>
          <a:p>
            <a:pPr lvl="0" marL="780344" indent="-780344" algn="l" defTabSz="461518">
              <a:lnSpc>
                <a:spcPct val="120000"/>
              </a:lnSpc>
              <a:buSzPct val="75000"/>
              <a:defRPr sz="1800"/>
            </a:pPr>
            <a:r>
              <a:rPr sz="6320"/>
              <a:t>Equivalent to 5 mile long zipper</a:t>
            </a:r>
          </a:p>
        </p:txBody>
      </p:sp>
    </p:spTree>
  </p:cSld>
  <p:clrMapOvr>
    <a:masterClrMapping/>
  </p:clrMapOvr>
  <p:transition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title"/>
          </p:nvPr>
        </p:nvSpPr>
        <p:spPr>
          <a:xfrm>
            <a:off x="952500" y="241300"/>
            <a:ext cx="11099800" cy="15812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Boston Freedom Trail</a:t>
            </a:r>
          </a:p>
        </p:txBody>
      </p:sp>
      <p:pic>
        <p:nvPicPr>
          <p:cNvPr id="115" name="2006Boston06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0107" y="1863673"/>
            <a:ext cx="9629805" cy="72223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type="title"/>
          </p:nvPr>
        </p:nvSpPr>
        <p:spPr>
          <a:xfrm>
            <a:off x="1231900" y="469900"/>
            <a:ext cx="11218913" cy="4385221"/>
          </a:xfrm>
          <a:prstGeom prst="rect">
            <a:avLst/>
          </a:prstGeom>
        </p:spPr>
        <p:txBody>
          <a:bodyPr/>
          <a:lstStyle/>
          <a:p>
            <a:pPr lvl="0" algn="l" defTabSz="543305">
              <a:defRPr sz="1800"/>
            </a:pPr>
            <a:r>
              <a:rPr sz="7440"/>
              <a:t>Organic Molecules Types:</a:t>
            </a:r>
            <a:endParaRPr sz="7440"/>
          </a:p>
          <a:p>
            <a:pPr lvl="0" marL="918633" indent="-918633" algn="l" defTabSz="543305">
              <a:buSzPct val="75000"/>
              <a:defRPr sz="1800"/>
            </a:pPr>
            <a:r>
              <a:rPr sz="7440"/>
              <a:t>Pre-biotic</a:t>
            </a:r>
            <a:endParaRPr sz="7440"/>
          </a:p>
          <a:p>
            <a:pPr lvl="0" marL="918633" indent="-918633" algn="l" defTabSz="543305">
              <a:buSzPct val="75000"/>
              <a:defRPr sz="1800"/>
            </a:pPr>
            <a:r>
              <a:rPr sz="7440"/>
              <a:t>Post-biotic</a:t>
            </a:r>
          </a:p>
        </p:txBody>
      </p:sp>
      <p:sp>
        <p:nvSpPr>
          <p:cNvPr id="118" name="Shape 118"/>
          <p:cNvSpPr/>
          <p:nvPr/>
        </p:nvSpPr>
        <p:spPr>
          <a:xfrm>
            <a:off x="2965623" y="5835650"/>
            <a:ext cx="5699870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i="1" sz="8000"/>
            </a:lvl1pPr>
          </a:lstStyle>
          <a:p>
            <a:pPr lvl="0">
              <a:defRPr b="0" i="0" sz="1800"/>
            </a:pPr>
            <a:r>
              <a:rPr b="1" i="1" sz="8000"/>
              <a:t>No Soup</a:t>
            </a:r>
          </a:p>
        </p:txBody>
      </p:sp>
    </p:spTree>
  </p:cSld>
  <p:clrMapOvr>
    <a:masterClrMapping/>
  </p:clrMapOvr>
  <p:transition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title"/>
          </p:nvPr>
        </p:nvSpPr>
        <p:spPr>
          <a:xfrm>
            <a:off x="952500" y="444500"/>
            <a:ext cx="11099800" cy="1612652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BNA Sugar (Ribose)</a:t>
            </a:r>
          </a:p>
        </p:txBody>
      </p:sp>
      <p:pic>
        <p:nvPicPr>
          <p:cNvPr id="121" name="tumblr_inline_mn0l8zoowF1qz4rgp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7479" y="2027180"/>
            <a:ext cx="9935037" cy="63584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xfrm>
            <a:off x="952500" y="444500"/>
            <a:ext cx="11099800" cy="181500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Chemical Chirality</a:t>
            </a:r>
          </a:p>
        </p:txBody>
      </p:sp>
      <p:pic>
        <p:nvPicPr>
          <p:cNvPr id="124" name="Unknown-6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6315" y="2350592"/>
            <a:ext cx="7931444" cy="50524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type="title"/>
          </p:nvPr>
        </p:nvSpPr>
        <p:spPr>
          <a:xfrm>
            <a:off x="952500" y="444500"/>
            <a:ext cx="11099800" cy="3879057"/>
          </a:xfrm>
          <a:prstGeom prst="rect">
            <a:avLst/>
          </a:prstGeom>
        </p:spPr>
        <p:txBody>
          <a:bodyPr/>
          <a:lstStyle/>
          <a:p>
            <a:pPr lvl="0" defTabSz="490727">
              <a:defRPr sz="1800"/>
            </a:pPr>
            <a:r>
              <a:rPr sz="6719"/>
              <a:t>6. Appearance of Life Forms</a:t>
            </a:r>
            <a:endParaRPr sz="6719"/>
          </a:p>
          <a:p>
            <a:pPr lvl="0" defTabSz="490727">
              <a:defRPr sz="1800"/>
            </a:pPr>
            <a:endParaRPr sz="6719"/>
          </a:p>
          <a:p>
            <a:pPr lvl="0" defTabSz="490727">
              <a:defRPr sz="1800"/>
            </a:pPr>
            <a:r>
              <a:rPr sz="6719"/>
              <a:t>Extent of Evolution?</a:t>
            </a:r>
          </a:p>
        </p:txBody>
      </p:sp>
    </p:spTree>
  </p:cSld>
  <p:clrMapOvr>
    <a:masterClrMapping/>
  </p:clrMapOvr>
  <p:transition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title"/>
          </p:nvPr>
        </p:nvSpPr>
        <p:spPr>
          <a:xfrm>
            <a:off x="952500" y="444500"/>
            <a:ext cx="11099800" cy="4417120"/>
          </a:xfrm>
          <a:prstGeom prst="rect">
            <a:avLst/>
          </a:prstGeom>
        </p:spPr>
        <p:txBody>
          <a:bodyPr/>
          <a:lstStyle/>
          <a:p>
            <a:pPr lvl="0" algn="l" defTabSz="479044">
              <a:lnSpc>
                <a:spcPct val="150000"/>
              </a:lnSpc>
              <a:defRPr sz="1800"/>
            </a:pPr>
            <a:r>
              <a:rPr sz="6560"/>
              <a:t>Evolution Types:</a:t>
            </a:r>
            <a:endParaRPr sz="6560"/>
          </a:p>
          <a:p>
            <a:pPr lvl="0" marL="809977" indent="-809977" algn="l" defTabSz="479044">
              <a:lnSpc>
                <a:spcPct val="150000"/>
              </a:lnSpc>
              <a:buSzPct val="75000"/>
              <a:defRPr sz="1800"/>
            </a:pPr>
            <a:r>
              <a:rPr sz="6560"/>
              <a:t>Microevolution - adaptation</a:t>
            </a:r>
            <a:endParaRPr sz="6560"/>
          </a:p>
          <a:p>
            <a:pPr lvl="0" marL="809977" indent="-809977" algn="l" defTabSz="479044">
              <a:lnSpc>
                <a:spcPct val="150000"/>
              </a:lnSpc>
              <a:buSzPct val="75000"/>
              <a:defRPr sz="1800"/>
            </a:pPr>
            <a:r>
              <a:rPr sz="6560"/>
              <a:t>Macroevolution - Inovation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xfrm>
            <a:off x="952500" y="558800"/>
            <a:ext cx="11449299" cy="6690271"/>
          </a:xfrm>
          <a:prstGeom prst="rect">
            <a:avLst/>
          </a:prstGeom>
        </p:spPr>
        <p:txBody>
          <a:bodyPr/>
          <a:lstStyle/>
          <a:p>
            <a:pPr lvl="0" algn="l" defTabSz="543305">
              <a:lnSpc>
                <a:spcPct val="120000"/>
              </a:lnSpc>
              <a:defRPr sz="1800"/>
            </a:pPr>
            <a:r>
              <a:rPr sz="7440"/>
              <a:t>Views of Time</a:t>
            </a:r>
            <a:endParaRPr sz="7440"/>
          </a:p>
          <a:p>
            <a:pPr lvl="0" marL="1312333" indent="-1312333" algn="l" defTabSz="543305">
              <a:lnSpc>
                <a:spcPct val="120000"/>
              </a:lnSpc>
              <a:buSzPct val="100000"/>
              <a:defRPr sz="1800"/>
            </a:pPr>
            <a:r>
              <a:rPr sz="7440"/>
              <a:t>Circular</a:t>
            </a:r>
            <a:endParaRPr sz="7440"/>
          </a:p>
          <a:p>
            <a:pPr lvl="0" marL="1312333" indent="-1312333" algn="l" defTabSz="543305">
              <a:lnSpc>
                <a:spcPct val="120000"/>
              </a:lnSpc>
              <a:buSzPct val="100000"/>
              <a:defRPr sz="1800"/>
            </a:pPr>
            <a:r>
              <a:rPr sz="7440"/>
              <a:t>Cyclical</a:t>
            </a:r>
            <a:endParaRPr sz="7440"/>
          </a:p>
          <a:p>
            <a:pPr lvl="0" marL="1312333" indent="-1312333" algn="l" defTabSz="543305">
              <a:lnSpc>
                <a:spcPct val="120000"/>
              </a:lnSpc>
              <a:buSzPct val="100000"/>
              <a:defRPr sz="1800"/>
            </a:pPr>
            <a:r>
              <a:rPr sz="7440"/>
              <a:t>Linear, Infinite</a:t>
            </a:r>
            <a:endParaRPr sz="7440"/>
          </a:p>
          <a:p>
            <a:pPr lvl="0" marL="1312333" indent="-1312333" algn="l" defTabSz="543305">
              <a:lnSpc>
                <a:spcPct val="120000"/>
              </a:lnSpc>
              <a:buSzPct val="100000"/>
              <a:defRPr sz="1800"/>
            </a:pPr>
            <a:r>
              <a:rPr sz="7440"/>
              <a:t>Linear, Finite</a:t>
            </a:r>
          </a:p>
        </p:txBody>
      </p:sp>
    </p:spTree>
  </p:cSld>
  <p:clrMapOvr>
    <a:masterClrMapping/>
  </p:clrMapOvr>
  <p:transition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type="title"/>
          </p:nvPr>
        </p:nvSpPr>
        <p:spPr>
          <a:xfrm>
            <a:off x="952500" y="444500"/>
            <a:ext cx="11556356" cy="5009754"/>
          </a:xfrm>
          <a:prstGeom prst="rect">
            <a:avLst/>
          </a:prstGeom>
        </p:spPr>
        <p:txBody>
          <a:bodyPr/>
          <a:lstStyle/>
          <a:p>
            <a:pPr lvl="0" algn="l" defTabSz="397256">
              <a:lnSpc>
                <a:spcPct val="120000"/>
              </a:lnSpc>
              <a:defRPr sz="1800"/>
            </a:pPr>
            <a:r>
              <a:rPr sz="5440"/>
              <a:t>Evolutionary Mechanism Basics:</a:t>
            </a:r>
            <a:endParaRPr sz="5440"/>
          </a:p>
          <a:p>
            <a:pPr lvl="0" marL="671688" indent="-671688" algn="l" defTabSz="397256">
              <a:lnSpc>
                <a:spcPct val="120000"/>
              </a:lnSpc>
              <a:buSzPct val="75000"/>
              <a:defRPr sz="1800"/>
            </a:pPr>
            <a:r>
              <a:rPr sz="5440"/>
              <a:t>Gradualism</a:t>
            </a:r>
            <a:endParaRPr sz="5440"/>
          </a:p>
          <a:p>
            <a:pPr lvl="0" marL="671688" indent="-671688" algn="l" defTabSz="397256">
              <a:lnSpc>
                <a:spcPct val="120000"/>
              </a:lnSpc>
              <a:buSzPct val="75000"/>
              <a:defRPr sz="1800"/>
            </a:pPr>
            <a:r>
              <a:rPr sz="5440"/>
              <a:t>Survivable Intermediate Life Forms</a:t>
            </a:r>
            <a:endParaRPr sz="5440"/>
          </a:p>
          <a:p>
            <a:pPr lvl="0" marL="671688" indent="-671688" algn="l" defTabSz="397256">
              <a:lnSpc>
                <a:spcPct val="120000"/>
              </a:lnSpc>
              <a:buSzPct val="75000"/>
              <a:defRPr sz="1800"/>
            </a:pPr>
            <a:r>
              <a:rPr sz="5440"/>
              <a:t>No Plan (except theistic evolution)</a:t>
            </a:r>
          </a:p>
        </p:txBody>
      </p:sp>
    </p:spTree>
  </p:cSld>
  <p:clrMapOvr>
    <a:masterClrMapping/>
  </p:clrMapOvr>
  <p:transition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type="title"/>
          </p:nvPr>
        </p:nvSpPr>
        <p:spPr>
          <a:xfrm>
            <a:off x="863600" y="228600"/>
            <a:ext cx="11099800" cy="1670497"/>
          </a:xfrm>
          <a:prstGeom prst="rect">
            <a:avLst/>
          </a:prstGeom>
        </p:spPr>
        <p:txBody>
          <a:bodyPr/>
          <a:lstStyle>
            <a:lvl1pPr defTabSz="531622">
              <a:defRPr sz="7280"/>
            </a:lvl1pPr>
          </a:lstStyle>
          <a:p>
            <a:pPr lvl="0">
              <a:defRPr sz="1800"/>
            </a:pPr>
            <a:r>
              <a:rPr sz="7280"/>
              <a:t>Micro vs Macro Distinction</a:t>
            </a:r>
          </a:p>
        </p:txBody>
      </p:sp>
      <p:pic>
        <p:nvPicPr>
          <p:cNvPr id="133" name="definition-wild-nature-giraffe-free-high-quality-pictures_545359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17209" y="1866900"/>
            <a:ext cx="9770382" cy="73277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xfrm>
            <a:off x="952500" y="444500"/>
            <a:ext cx="11099800" cy="1576834"/>
          </a:xfrm>
          <a:prstGeom prst="rect">
            <a:avLst/>
          </a:prstGeom>
        </p:spPr>
        <p:txBody>
          <a:bodyPr/>
          <a:lstStyle>
            <a:lvl1pPr defTabSz="537463">
              <a:defRPr sz="7360"/>
            </a:lvl1pPr>
          </a:lstStyle>
          <a:p>
            <a:pPr lvl="0">
              <a:defRPr sz="1800"/>
            </a:pPr>
            <a:r>
              <a:rPr sz="7360"/>
              <a:t>Circulatory Reengineering</a:t>
            </a:r>
          </a:p>
        </p:txBody>
      </p:sp>
      <p:pic>
        <p:nvPicPr>
          <p:cNvPr id="136" name="images-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27605" y="2197902"/>
            <a:ext cx="9479176" cy="53577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type="title"/>
          </p:nvPr>
        </p:nvSpPr>
        <p:spPr>
          <a:xfrm>
            <a:off x="952500" y="444500"/>
            <a:ext cx="11099800" cy="4134843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50000"/>
              </a:lnSpc>
              <a:defRPr sz="1800"/>
            </a:pPr>
            <a:r>
              <a:rPr sz="8000"/>
              <a:t>Cambrian Explosion</a:t>
            </a:r>
            <a:endParaRPr sz="8000"/>
          </a:p>
          <a:p>
            <a:pPr lvl="0">
              <a:lnSpc>
                <a:spcPct val="150000"/>
              </a:lnSpc>
              <a:defRPr sz="1800"/>
            </a:pPr>
            <a:r>
              <a:rPr sz="8000"/>
              <a:t>540 million years ago</a:t>
            </a:r>
          </a:p>
        </p:txBody>
      </p:sp>
    </p:spTree>
  </p:cSld>
  <p:clrMapOvr>
    <a:masterClrMapping/>
  </p:clrMapOvr>
  <p:transition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7. Appearance of Man</a:t>
            </a:r>
          </a:p>
        </p:txBody>
      </p:sp>
    </p:spTree>
  </p:cSld>
  <p:clrMapOvr>
    <a:masterClrMapping/>
  </p:clrMapOvr>
  <p:transition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type="title"/>
          </p:nvPr>
        </p:nvSpPr>
        <p:spPr>
          <a:xfrm>
            <a:off x="1054100" y="228600"/>
            <a:ext cx="11099800" cy="170085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Ape - Knuckle Walker</a:t>
            </a:r>
          </a:p>
        </p:txBody>
      </p:sp>
      <p:pic>
        <p:nvPicPr>
          <p:cNvPr id="143" name="Western_Lowland_Gorilla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7732" y="2032000"/>
            <a:ext cx="7769336" cy="70918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type="title"/>
          </p:nvPr>
        </p:nvSpPr>
        <p:spPr>
          <a:xfrm>
            <a:off x="952500" y="152400"/>
            <a:ext cx="11099800" cy="157738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8. Timing</a:t>
            </a:r>
          </a:p>
        </p:txBody>
      </p:sp>
      <p:pic>
        <p:nvPicPr>
          <p:cNvPr id="146" name="Rockwell-freedom from want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85299" y="1616467"/>
            <a:ext cx="6138504" cy="78308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title"/>
          </p:nvPr>
        </p:nvSpPr>
        <p:spPr>
          <a:xfrm>
            <a:off x="952500" y="444500"/>
            <a:ext cx="11099800" cy="1577331"/>
          </a:xfrm>
          <a:prstGeom prst="rect">
            <a:avLst/>
          </a:prstGeom>
        </p:spPr>
        <p:txBody>
          <a:bodyPr/>
          <a:lstStyle>
            <a:lvl1pPr defTabSz="455675">
              <a:defRPr sz="6240"/>
            </a:lvl1pPr>
          </a:lstStyle>
          <a:p>
            <a:pPr lvl="0">
              <a:defRPr sz="1800"/>
            </a:pPr>
            <a:r>
              <a:rPr sz="6240"/>
              <a:t>Stable Period of Sun Life Cycle</a:t>
            </a:r>
          </a:p>
        </p:txBody>
      </p:sp>
      <p:pic>
        <p:nvPicPr>
          <p:cNvPr id="149" name="the-sun-today-23-feb-2010-nasa-soho-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92400" y="1943100"/>
            <a:ext cx="7620000" cy="762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pPr lvl="0">
              <a:defRPr sz="1800"/>
            </a:pPr>
            <a:r>
              <a:rPr sz="6960"/>
              <a:t>Earth 24-hour Rotation Rate</a:t>
            </a:r>
          </a:p>
        </p:txBody>
      </p:sp>
      <p:pic>
        <p:nvPicPr>
          <p:cNvPr id="152" name="Unknown-7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01335" y="2334737"/>
            <a:ext cx="4930248" cy="62928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type="title"/>
          </p:nvPr>
        </p:nvSpPr>
        <p:spPr>
          <a:xfrm>
            <a:off x="698500" y="508000"/>
            <a:ext cx="12051358" cy="6959352"/>
          </a:xfrm>
          <a:prstGeom prst="rect">
            <a:avLst/>
          </a:prstGeom>
        </p:spPr>
        <p:txBody>
          <a:bodyPr/>
          <a:lstStyle/>
          <a:p>
            <a:pPr lvl="0" algn="l" defTabSz="379729">
              <a:lnSpc>
                <a:spcPct val="120000"/>
              </a:lnSpc>
              <a:defRPr sz="1800"/>
            </a:pPr>
            <a:r>
              <a:rPr b="1" sz="5200"/>
              <a:t>Websites:</a:t>
            </a:r>
            <a:endParaRPr b="1" sz="5200"/>
          </a:p>
          <a:p>
            <a:pPr lvl="0" algn="l" defTabSz="379729">
              <a:lnSpc>
                <a:spcPct val="120000"/>
              </a:lnSpc>
              <a:defRPr sz="1800"/>
            </a:pPr>
            <a:r>
              <a:rPr sz="5200"/>
              <a:t>Perry’s M</a:t>
            </a:r>
            <a:r>
              <a:rPr sz="5200"/>
              <a:t>ain:  AwakenedByScience.com</a:t>
            </a:r>
            <a:endParaRPr sz="5200"/>
          </a:p>
          <a:p>
            <a:pPr lvl="0" algn="l" defTabSz="379729">
              <a:lnSpc>
                <a:spcPct val="120000"/>
              </a:lnSpc>
              <a:defRPr sz="1800"/>
            </a:pPr>
            <a:r>
              <a:rPr sz="5200"/>
              <a:t>Associates:  reasons.org</a:t>
            </a:r>
            <a:endParaRPr sz="5200"/>
          </a:p>
          <a:p>
            <a:pPr lvl="0" algn="l" defTabSz="379729">
              <a:lnSpc>
                <a:spcPct val="120000"/>
              </a:lnSpc>
              <a:defRPr sz="1800"/>
            </a:pPr>
            <a:r>
              <a:rPr sz="5200"/>
              <a:t>Temporary Mensa:  veryperry.com</a:t>
            </a:r>
            <a:endParaRPr sz="5200"/>
          </a:p>
          <a:p>
            <a:pPr lvl="0" algn="l" defTabSz="379729">
              <a:lnSpc>
                <a:spcPct val="120000"/>
              </a:lnSpc>
              <a:defRPr sz="1800"/>
            </a:pPr>
            <a:endParaRPr sz="5200"/>
          </a:p>
          <a:p>
            <a:pPr lvl="0" algn="l" defTabSz="379729">
              <a:lnSpc>
                <a:spcPct val="120000"/>
              </a:lnSpc>
              <a:defRPr sz="1800"/>
            </a:pPr>
            <a:r>
              <a:rPr b="1" sz="5200"/>
              <a:t>Contact Info:</a:t>
            </a:r>
            <a:endParaRPr b="1" sz="5200"/>
          </a:p>
          <a:p>
            <a:pPr lvl="0" algn="l" defTabSz="379729">
              <a:lnSpc>
                <a:spcPct val="120000"/>
              </a:lnSpc>
              <a:defRPr sz="1800"/>
            </a:pPr>
            <a:r>
              <a:rPr sz="5200" u="sng">
                <a:hlinkClick r:id="rId2" invalidUrl="" action="" tgtFrame="" tooltip="" history="1" highlightClick="0" endSnd="0"/>
              </a:rPr>
              <a:t>AwakenedByScience@gmail.com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title"/>
          </p:nvPr>
        </p:nvSpPr>
        <p:spPr>
          <a:xfrm>
            <a:off x="1066800" y="482600"/>
            <a:ext cx="10566202" cy="5325865"/>
          </a:xfrm>
          <a:prstGeom prst="rect">
            <a:avLst/>
          </a:prstGeom>
        </p:spPr>
        <p:txBody>
          <a:bodyPr anchor="t"/>
          <a:lstStyle/>
          <a:p>
            <a:pPr lvl="0">
              <a:lnSpc>
                <a:spcPct val="120000"/>
              </a:lnSpc>
              <a:defRPr sz="1800"/>
            </a:pPr>
            <a:r>
              <a:rPr sz="8000"/>
              <a:t>Prior to 20th Century</a:t>
            </a:r>
            <a:endParaRPr sz="8000"/>
          </a:p>
          <a:p>
            <a:pPr lvl="0">
              <a:lnSpc>
                <a:spcPct val="120000"/>
              </a:lnSpc>
              <a:defRPr sz="1800"/>
            </a:pPr>
            <a:r>
              <a:rPr sz="8000"/>
              <a:t>Steady State Model</a:t>
            </a:r>
            <a:endParaRPr sz="8000"/>
          </a:p>
          <a:p>
            <a:pPr lvl="0">
              <a:lnSpc>
                <a:spcPct val="120000"/>
              </a:lnSpc>
              <a:defRPr sz="1800"/>
            </a:pPr>
            <a:r>
              <a:rPr sz="8000"/>
              <a:t>(Linear, Infinite)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title"/>
          </p:nvPr>
        </p:nvSpPr>
        <p:spPr>
          <a:xfrm>
            <a:off x="1422400" y="558800"/>
            <a:ext cx="11011694" cy="4355555"/>
          </a:xfrm>
          <a:prstGeom prst="rect">
            <a:avLst/>
          </a:prstGeom>
        </p:spPr>
        <p:txBody>
          <a:bodyPr/>
          <a:lstStyle/>
          <a:p>
            <a:pPr lvl="0" algn="l" defTabSz="473201">
              <a:lnSpc>
                <a:spcPct val="120000"/>
              </a:lnSpc>
              <a:defRPr sz="1800"/>
            </a:pPr>
            <a:r>
              <a:rPr sz="6480"/>
              <a:t>Changes in 20th Century:</a:t>
            </a:r>
            <a:endParaRPr sz="6480"/>
          </a:p>
          <a:p>
            <a:pPr lvl="0" marL="800100" indent="-800100" algn="l" defTabSz="473201">
              <a:lnSpc>
                <a:spcPct val="120000"/>
              </a:lnSpc>
              <a:buSzPct val="75000"/>
              <a:defRPr sz="1800"/>
            </a:pPr>
            <a:r>
              <a:rPr sz="6480"/>
              <a:t>Discovery of Red Shift</a:t>
            </a:r>
            <a:endParaRPr sz="6480"/>
          </a:p>
          <a:p>
            <a:pPr lvl="0" marL="800100" indent="-800100" algn="l" defTabSz="473201">
              <a:lnSpc>
                <a:spcPct val="120000"/>
              </a:lnSpc>
              <a:buSzPct val="75000"/>
              <a:defRPr sz="1800"/>
            </a:pPr>
            <a:r>
              <a:rPr sz="6480"/>
              <a:t>Einstein’s General Relativity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u10l3d3.g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07263" y="1189345"/>
            <a:ext cx="8462153" cy="46063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xfrm>
            <a:off x="952500" y="241300"/>
            <a:ext cx="11099800" cy="2159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Red Shift</a:t>
            </a:r>
          </a:p>
        </p:txBody>
      </p:sp>
      <p:pic>
        <p:nvPicPr>
          <p:cNvPr id="48" name="800px-Redshift_blueshift.svg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3444" y="1562100"/>
            <a:ext cx="9957912" cy="62236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General Relativity</a:t>
            </a:r>
          </a:p>
        </p:txBody>
      </p:sp>
      <p:pic>
        <p:nvPicPr>
          <p:cNvPr id="51" name="relativity_light_bending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27400" y="2419350"/>
            <a:ext cx="6350000" cy="635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